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5eadcdd55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5eadcdd55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www.akc.org/dog-breeds/belgian-malinois/" TargetMode="External"/><Relationship Id="rId5" Type="http://schemas.openxmlformats.org/officeDocument/2006/relationships/hyperlink" Target="https://www.akc.org/dog-breeds/german-shepherd-do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296050" y="1592550"/>
            <a:ext cx="48021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500"/>
              <a:t>Cat and Dog Breed Classification using Machine Learning</a:t>
            </a:r>
            <a:endParaRPr i="1" sz="3500"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6125100" y="4349650"/>
            <a:ext cx="30189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By: Radhika Rani | 102203775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800" y="1190750"/>
            <a:ext cx="3913151" cy="28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669150" y="57525"/>
            <a:ext cx="7021200" cy="13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4205" t="0"/>
          <a:stretch/>
        </p:blipFill>
        <p:spPr>
          <a:xfrm>
            <a:off x="586875" y="1601875"/>
            <a:ext cx="3736950" cy="313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 rotWithShape="1">
          <a:blip r:embed="rId4">
            <a:alphaModFix/>
          </a:blip>
          <a:srcRect b="0" l="0" r="13404" t="0"/>
          <a:stretch/>
        </p:blipFill>
        <p:spPr>
          <a:xfrm>
            <a:off x="4830650" y="1601875"/>
            <a:ext cx="3811819" cy="313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1681625" y="1216975"/>
            <a:ext cx="221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CNN Model</a:t>
            </a:r>
            <a:endParaRPr b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5814738" y="1216975"/>
            <a:ext cx="221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 </a:t>
            </a:r>
            <a:r>
              <a:rPr b="1" lang="en" sz="13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CNN Model</a:t>
            </a:r>
            <a:endParaRPr b="1" sz="1300"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4629150" y="263050"/>
            <a:ext cx="4013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Simple Model is only predicting few breeds correctly , while Complex Model is not </a:t>
            </a: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predicting</a:t>
            </a: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for only few breeds.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704300" y="159875"/>
            <a:ext cx="4101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05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Choosing our Model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 b="-5680" l="0" r="0" t="5680"/>
          <a:stretch/>
        </p:blipFill>
        <p:spPr>
          <a:xfrm>
            <a:off x="422500" y="1847850"/>
            <a:ext cx="42195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 b="0" l="0" r="3901" t="0"/>
          <a:stretch/>
        </p:blipFill>
        <p:spPr>
          <a:xfrm>
            <a:off x="422500" y="3396300"/>
            <a:ext cx="4219574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836100" y="1331700"/>
            <a:ext cx="795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Below is the </a:t>
            </a:r>
            <a:r>
              <a:rPr lang="en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r>
              <a:rPr lang="en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report summary for both models.</a:t>
            </a:r>
            <a:endParaRPr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4805300" y="2693875"/>
            <a:ext cx="421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 CNN Model is the clear winner here giving the accuracy of 95.5% which is far more than 6% as given by Simple Model.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4700775" y="2028088"/>
            <a:ext cx="419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Accuracy = 0.066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4700775" y="3898150"/>
            <a:ext cx="4190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Accuracy = 0.955</a:t>
            </a:r>
            <a:endParaRPr sz="13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>
            <a:off x="1536450" y="3645075"/>
            <a:ext cx="6071100" cy="5637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85860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b="1" lang="en" sz="1450">
                <a:solidFill>
                  <a:schemeClr val="dk1"/>
                </a:solidFill>
              </a:rPr>
              <a:t>Implementing model for much </a:t>
            </a:r>
            <a:r>
              <a:rPr b="1" lang="en" sz="1450">
                <a:solidFill>
                  <a:schemeClr val="dk1"/>
                </a:solidFill>
              </a:rPr>
              <a:t>larger</a:t>
            </a:r>
            <a:r>
              <a:rPr b="1" lang="en" sz="1450">
                <a:solidFill>
                  <a:schemeClr val="dk1"/>
                </a:solidFill>
              </a:rPr>
              <a:t> dataset covering most breeds found.</a:t>
            </a:r>
            <a:endParaRPr b="1" sz="1450">
              <a:solidFill>
                <a:schemeClr val="dk1"/>
              </a:solidFill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b="1" lang="en" sz="1450">
                <a:solidFill>
                  <a:schemeClr val="dk1"/>
                </a:solidFill>
              </a:rPr>
              <a:t>Experimenting with more hyperparameters like epochs and neurons.</a:t>
            </a:r>
            <a:endParaRPr b="1" sz="1450">
              <a:solidFill>
                <a:schemeClr val="dk1"/>
              </a:solidFill>
            </a:endParaRPr>
          </a:p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b="1" lang="en" sz="1450">
                <a:solidFill>
                  <a:schemeClr val="dk1"/>
                </a:solidFill>
              </a:rPr>
              <a:t>Using advances data augmentation for more variation in data.</a:t>
            </a:r>
            <a:endParaRPr b="1" sz="1450">
              <a:solidFill>
                <a:schemeClr val="dk1"/>
              </a:solidFill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b="5021" l="9080" r="4682" t="4011"/>
          <a:stretch/>
        </p:blipFill>
        <p:spPr>
          <a:xfrm>
            <a:off x="1924950" y="3339750"/>
            <a:ext cx="1180650" cy="12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 rotWithShape="1">
          <a:blip r:embed="rId4">
            <a:alphaModFix/>
          </a:blip>
          <a:srcRect b="13024" l="12361" r="10232" t="8086"/>
          <a:stretch/>
        </p:blipFill>
        <p:spPr>
          <a:xfrm>
            <a:off x="3807125" y="3421950"/>
            <a:ext cx="1180650" cy="11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 rotWithShape="1">
          <a:blip r:embed="rId5">
            <a:alphaModFix/>
          </a:blip>
          <a:srcRect b="6711" l="4791" r="4291" t="4863"/>
          <a:stretch/>
        </p:blipFill>
        <p:spPr>
          <a:xfrm>
            <a:off x="5474650" y="3398463"/>
            <a:ext cx="1244775" cy="11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137150" y="1690350"/>
            <a:ext cx="3400800" cy="17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 !</a:t>
            </a:r>
            <a:endParaRPr sz="4000"/>
          </a:p>
        </p:txBody>
      </p:sp>
      <p:grpSp>
        <p:nvGrpSpPr>
          <p:cNvPr id="255" name="Google Shape;255;p29"/>
          <p:cNvGrpSpPr/>
          <p:nvPr/>
        </p:nvGrpSpPr>
        <p:grpSpPr>
          <a:xfrm>
            <a:off x="3537950" y="857250"/>
            <a:ext cx="5143500" cy="3429000"/>
            <a:chOff x="3263625" y="857250"/>
            <a:chExt cx="5143500" cy="3429000"/>
          </a:xfrm>
        </p:grpSpPr>
        <p:pic>
          <p:nvPicPr>
            <p:cNvPr id="256" name="Google Shape;25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3625" y="857250"/>
              <a:ext cx="5143500" cy="342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9"/>
            <p:cNvSpPr/>
            <p:nvPr/>
          </p:nvSpPr>
          <p:spPr>
            <a:xfrm>
              <a:off x="3263625" y="3784250"/>
              <a:ext cx="5143500" cy="50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500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Paws-itively Accurate!</a:t>
              </a:r>
              <a:endParaRPr b="1" i="1" sz="15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622100" y="6258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3" name="Google Shape;143;p18"/>
          <p:cNvSpPr txBox="1"/>
          <p:nvPr>
            <p:ph idx="4294967295" type="body"/>
          </p:nvPr>
        </p:nvSpPr>
        <p:spPr>
          <a:xfrm>
            <a:off x="5074450" y="1441575"/>
            <a:ext cx="36168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Identifying animal breeds accurately is  challenging  due to visual similarity and diverse settings.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●"/>
            </a:pPr>
            <a:r>
              <a:rPr b="1"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 accurate and efficient model is required to streamline this identification process.</a:t>
            </a:r>
            <a:endParaRPr b="1"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00" y="1441573"/>
            <a:ext cx="3990874" cy="26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622112" y="4160875"/>
            <a:ext cx="423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b="1" lang="en" sz="1200">
                <a:solidFill>
                  <a:srgbClr val="33333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Belgian Malinois</a:t>
            </a:r>
            <a:r>
              <a:rPr b="1" lang="en" sz="12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Dog           </a:t>
            </a:r>
            <a:r>
              <a:rPr b="1" lang="en" sz="1200">
                <a:solidFill>
                  <a:srgbClr val="333333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German Shepherd Dog</a:t>
            </a:r>
            <a:endParaRPr b="1" sz="1300"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612550" y="531825"/>
            <a:ext cx="33009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 sz="3000"/>
          </a:p>
        </p:txBody>
      </p:sp>
      <p:sp>
        <p:nvSpPr>
          <p:cNvPr id="151" name="Google Shape;151;p19"/>
          <p:cNvSpPr txBox="1"/>
          <p:nvPr>
            <p:ph idx="2" type="body"/>
          </p:nvPr>
        </p:nvSpPr>
        <p:spPr>
          <a:xfrm>
            <a:off x="4572000" y="1143800"/>
            <a:ext cx="4343400" cy="3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Build a reliable and efficient  model for classifying cat and dog breeds using real- world images.                                                                 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Achieving high accuracy (at least &gt;0.9)  on the given dataset.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Using deep learning to ensure scalability and adaptability.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Comparing </a:t>
            </a:r>
            <a:r>
              <a:rPr lang="en" sz="1700"/>
              <a:t>different</a:t>
            </a:r>
            <a:r>
              <a:rPr lang="en" sz="1700"/>
              <a:t> neural network  architectures to choose the best model.</a:t>
            </a:r>
            <a:endParaRPr sz="1700"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737" y="1413825"/>
            <a:ext cx="2648526" cy="33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27800" y="649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down our dataset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591300" y="1742375"/>
            <a:ext cx="3980700" cy="26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Total Images: 7390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Images not loading : 6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New Dataset: 7384 images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No. of Classes (Breeds) : 37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Images per class : ~200 (balanced representation)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D</a:t>
            </a:r>
            <a:r>
              <a:rPr b="1" lang="en" sz="1600">
                <a:solidFill>
                  <a:schemeClr val="dk1"/>
                </a:solidFill>
              </a:rPr>
              <a:t>ataset consists of real-world </a:t>
            </a:r>
            <a:r>
              <a:rPr b="1" lang="en" sz="1600">
                <a:solidFill>
                  <a:schemeClr val="dk1"/>
                </a:solidFill>
              </a:rPr>
              <a:t>images</a:t>
            </a:r>
            <a:r>
              <a:rPr b="1" lang="en" sz="1600">
                <a:solidFill>
                  <a:schemeClr val="dk1"/>
                </a:solidFill>
              </a:rPr>
              <a:t> of dogs and cats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090" y="1343075"/>
            <a:ext cx="4677274" cy="34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/>
        </p:nvSpPr>
        <p:spPr>
          <a:xfrm>
            <a:off x="1024000" y="3832975"/>
            <a:ext cx="676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619275" y="508250"/>
            <a:ext cx="3300900" cy="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 b="0" sz="3000"/>
          </a:p>
        </p:txBody>
      </p:sp>
      <p:sp>
        <p:nvSpPr>
          <p:cNvPr id="166" name="Google Shape;166;p21"/>
          <p:cNvSpPr/>
          <p:nvPr/>
        </p:nvSpPr>
        <p:spPr>
          <a:xfrm>
            <a:off x="143225" y="2484648"/>
            <a:ext cx="1476000" cy="895200"/>
          </a:xfrm>
          <a:prstGeom prst="roundRect">
            <a:avLst>
              <a:gd fmla="val 16667" name="adj"/>
            </a:avLst>
          </a:prstGeom>
          <a:solidFill>
            <a:srgbClr val="9BC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Data Preprocessing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2388475" y="1309525"/>
            <a:ext cx="1611600" cy="811500"/>
          </a:xfrm>
          <a:prstGeom prst="roundRect">
            <a:avLst>
              <a:gd fmla="val 16667" name="adj"/>
            </a:avLst>
          </a:prstGeom>
          <a:solidFill>
            <a:srgbClr val="5E5E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Neural Network Model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2388475" y="3724675"/>
            <a:ext cx="1611600" cy="811500"/>
          </a:xfrm>
          <a:prstGeom prst="roundRect">
            <a:avLst>
              <a:gd fmla="val 16667" name="adj"/>
            </a:avLst>
          </a:prstGeom>
          <a:solidFill>
            <a:srgbClr val="5E5E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Neural Network Model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3774811" y="2475242"/>
            <a:ext cx="1476000" cy="895200"/>
          </a:xfrm>
          <a:prstGeom prst="roundRect">
            <a:avLst>
              <a:gd fmla="val 16667" name="adj"/>
            </a:avLst>
          </a:prstGeom>
          <a:solidFill>
            <a:srgbClr val="9BC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Hyper Parameter Tuning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5675489" y="2484641"/>
            <a:ext cx="1476000" cy="895200"/>
          </a:xfrm>
          <a:prstGeom prst="roundRect">
            <a:avLst>
              <a:gd fmla="val 16667" name="adj"/>
            </a:avLst>
          </a:prstGeom>
          <a:solidFill>
            <a:srgbClr val="68D6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Model Evaluation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7453342" y="2484650"/>
            <a:ext cx="1476000" cy="895200"/>
          </a:xfrm>
          <a:prstGeom prst="roundRect">
            <a:avLst>
              <a:gd fmla="val 16667" name="adj"/>
            </a:avLst>
          </a:prstGeom>
          <a:solidFill>
            <a:srgbClr val="9BCC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Comparing and Selecting Model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61027" y="2384693"/>
            <a:ext cx="374100" cy="37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B4B4B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sz="1200">
              <a:solidFill>
                <a:srgbClr val="4B4B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3" name="Google Shape;173;p21"/>
          <p:cNvGrpSpPr/>
          <p:nvPr/>
        </p:nvGrpSpPr>
        <p:grpSpPr>
          <a:xfrm>
            <a:off x="1832777" y="2359793"/>
            <a:ext cx="1558624" cy="1042380"/>
            <a:chOff x="1728302" y="2337468"/>
            <a:chExt cx="1558624" cy="1042380"/>
          </a:xfrm>
        </p:grpSpPr>
        <p:sp>
          <p:nvSpPr>
            <p:cNvPr id="174" name="Google Shape;174;p21"/>
            <p:cNvSpPr/>
            <p:nvPr/>
          </p:nvSpPr>
          <p:spPr>
            <a:xfrm>
              <a:off x="1810926" y="2484648"/>
              <a:ext cx="1476000" cy="895200"/>
            </a:xfrm>
            <a:prstGeom prst="roundRect">
              <a:avLst>
                <a:gd fmla="val 16667" name="adj"/>
              </a:avLst>
            </a:prstGeom>
            <a:solidFill>
              <a:srgbClr val="68D6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Lato"/>
                  <a:ea typeface="Lato"/>
                  <a:cs typeface="Lato"/>
                  <a:sym typeface="Lato"/>
                </a:rPr>
                <a:t>Creating CNN Model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1728302" y="2337468"/>
              <a:ext cx="374100" cy="374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5E5E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B4B4B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4B4B4B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6" name="Google Shape;176;p21"/>
          <p:cNvSpPr/>
          <p:nvPr/>
        </p:nvSpPr>
        <p:spPr>
          <a:xfrm>
            <a:off x="3604977" y="2335155"/>
            <a:ext cx="374100" cy="37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B4B4B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sz="1200">
              <a:solidFill>
                <a:srgbClr val="4B4B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5529164" y="2335143"/>
            <a:ext cx="374100" cy="37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B4B4B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200">
              <a:solidFill>
                <a:srgbClr val="4B4B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7293752" y="2384693"/>
            <a:ext cx="374100" cy="37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B4B4B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sz="1200">
              <a:solidFill>
                <a:srgbClr val="4B4B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1540700" y="2841200"/>
            <a:ext cx="415500" cy="18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5250800" y="2841188"/>
            <a:ext cx="415500" cy="18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7110200" y="2831788"/>
            <a:ext cx="415500" cy="18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2893350" y="2037350"/>
            <a:ext cx="177600" cy="447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1"/>
          <p:cNvSpPr/>
          <p:nvPr/>
        </p:nvSpPr>
        <p:spPr>
          <a:xfrm rot="10800000">
            <a:off x="2900172" y="3374823"/>
            <a:ext cx="177300" cy="447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1"/>
          <p:cNvSpPr/>
          <p:nvPr/>
        </p:nvSpPr>
        <p:spPr>
          <a:xfrm flipH="1" rot="5400000">
            <a:off x="4155275" y="3333125"/>
            <a:ext cx="666900" cy="844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1"/>
          <p:cNvSpPr/>
          <p:nvPr/>
        </p:nvSpPr>
        <p:spPr>
          <a:xfrm rot="5400000">
            <a:off x="4128188" y="1722075"/>
            <a:ext cx="664200" cy="739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614100" y="653775"/>
            <a:ext cx="39579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91" name="Google Shape;191;p22"/>
          <p:cNvSpPr txBox="1"/>
          <p:nvPr>
            <p:ph idx="1" type="subTitle"/>
          </p:nvPr>
        </p:nvSpPr>
        <p:spPr>
          <a:xfrm>
            <a:off x="393450" y="1850275"/>
            <a:ext cx="3957900" cy="29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Stratified splitting  into train and test  data and processing train data.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Resizing images.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Retaining color.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Removing background to focus on the subject 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Shuffling images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92" name="Google Shape;192;p22"/>
          <p:cNvSpPr txBox="1"/>
          <p:nvPr>
            <p:ph type="title"/>
          </p:nvPr>
        </p:nvSpPr>
        <p:spPr>
          <a:xfrm>
            <a:off x="4792650" y="653775"/>
            <a:ext cx="42813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Create CNN Model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93" name="Google Shape;193;p22"/>
          <p:cNvSpPr txBox="1"/>
          <p:nvPr>
            <p:ph idx="1" type="subTitle"/>
          </p:nvPr>
        </p:nvSpPr>
        <p:spPr>
          <a:xfrm>
            <a:off x="4572000" y="1850275"/>
            <a:ext cx="3957900" cy="29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Simple Neural Network Model: Using custom-built architecture with fewer layers , not applying transfer learning.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Complex Neural Network Model: Based on pre-trained InceptionV3 </a:t>
            </a:r>
            <a:r>
              <a:rPr lang="en" sz="1700"/>
              <a:t>model using transfer learning.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BDB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 rotWithShape="1">
          <a:blip r:embed="rId3">
            <a:alphaModFix/>
          </a:blip>
          <a:srcRect b="0" l="4959" r="34850" t="0"/>
          <a:stretch/>
        </p:blipFill>
        <p:spPr>
          <a:xfrm>
            <a:off x="5204575" y="772075"/>
            <a:ext cx="3452476" cy="39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 rotWithShape="1">
          <a:blip r:embed="rId4">
            <a:alphaModFix/>
          </a:blip>
          <a:srcRect b="0" l="2207" r="36629" t="0"/>
          <a:stretch/>
        </p:blipFill>
        <p:spPr>
          <a:xfrm>
            <a:off x="671688" y="877750"/>
            <a:ext cx="3135424" cy="3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1247139" y="286525"/>
            <a:ext cx="19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highlight>
                <a:srgbClr val="72727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1012250" y="286525"/>
            <a:ext cx="2219400" cy="431100"/>
          </a:xfrm>
          <a:prstGeom prst="rect">
            <a:avLst/>
          </a:prstGeom>
          <a:solidFill>
            <a:srgbClr val="B8B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Simple CNN Model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5821113" y="286525"/>
            <a:ext cx="2219400" cy="4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r>
              <a:rPr b="1"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CNN Model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670725" y="672775"/>
            <a:ext cx="7688700" cy="1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Hyper-Parameter Tuning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155000" y="1831950"/>
            <a:ext cx="3464100" cy="309300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Learning Rate</a:t>
            </a:r>
            <a:endParaRPr b="1" sz="16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two values -&gt; 0.01 and 0.001.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Simple Model -&gt;choosing 0.001 as discrepancy in train and validation loss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Complex Model-&gt; choosing 0.001 as it converges.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250" y="1831950"/>
            <a:ext cx="2771550" cy="29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975" y="1831950"/>
            <a:ext cx="2621600" cy="288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670725" y="672775"/>
            <a:ext cx="7688700" cy="10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Hyper-Parameter Tuning</a:t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187675" y="1831950"/>
            <a:ext cx="3384600" cy="3093000"/>
          </a:xfrm>
          <a:prstGeom prst="rect">
            <a:avLst/>
          </a:prstGeom>
          <a:noFill/>
          <a:ln cap="flat" cmpd="sng" w="9525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Dropout</a:t>
            </a:r>
            <a:r>
              <a:rPr b="1" lang="en" sz="16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Rate</a:t>
            </a:r>
            <a:endParaRPr b="1" sz="16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two values -&gt; 0.25 &amp; 0.35.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Simple Model -&gt;choosing 0.35 as less diff. in train and validation loss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Complex Model-&gt; choosing 0.35 because of better average validation data.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3">
            <a:alphaModFix/>
          </a:blip>
          <a:srcRect b="5410" l="3109" r="5432" t="0"/>
          <a:stretch/>
        </p:blipFill>
        <p:spPr>
          <a:xfrm>
            <a:off x="6212650" y="1707475"/>
            <a:ext cx="2846075" cy="321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 rotWithShape="1">
          <a:blip r:embed="rId4">
            <a:alphaModFix/>
          </a:blip>
          <a:srcRect b="0" l="1939" r="8286" t="0"/>
          <a:stretch/>
        </p:blipFill>
        <p:spPr>
          <a:xfrm>
            <a:off x="3572275" y="1831950"/>
            <a:ext cx="2640374" cy="309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